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" name="Shape 2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8179" y="6414761"/>
            <a:ext cx="258622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IAGNOSIS &amp; TREATMENT PLANNING IN FIXED PARTIAL PROSTHODONTICS lecture 2"/>
          <p:cNvSpPr txBox="1"/>
          <p:nvPr>
            <p:ph type="title" idx="4294967295"/>
          </p:nvPr>
        </p:nvSpPr>
        <p:spPr>
          <a:xfrm>
            <a:off x="685800" y="894014"/>
            <a:ext cx="7772400" cy="3785459"/>
          </a:xfrm>
          <a:prstGeom prst="rect">
            <a:avLst/>
          </a:prstGeom>
        </p:spPr>
        <p:txBody>
          <a:bodyPr/>
          <a:lstStyle/>
          <a:p>
            <a:pPr defTabSz="475487">
              <a:defRPr sz="2500" u="sng">
                <a:latin typeface="Monotype Corsiva"/>
                <a:ea typeface="Monotype Corsiva"/>
                <a:cs typeface="Monotype Corsiva"/>
                <a:sym typeface="Monotype Corsiva"/>
              </a:defRPr>
            </a:pPr>
            <a:r>
              <a:t>DIAGNOSIS &amp; TREATMENT PLANNING</a:t>
            </a:r>
            <a:br/>
            <a:r>
              <a:t>IN FIXED PARTIAL PROSTHODONTICS</a:t>
            </a:r>
            <a:br/>
            <a:r>
              <a:t>lecture 2</a:t>
            </a:r>
            <a:br/>
          </a:p>
        </p:txBody>
      </p:sp>
      <p:sp>
        <p:nvSpPr>
          <p:cNvPr id="30" name="Body"/>
          <p:cNvSpPr txBox="1"/>
          <p:nvPr>
            <p:ph type="body" sz="quarter" idx="4294967295"/>
          </p:nvPr>
        </p:nvSpPr>
        <p:spPr>
          <a:xfrm>
            <a:off x="1752600" y="4876800"/>
            <a:ext cx="6400800" cy="1752600"/>
          </a:xfrm>
          <a:prstGeom prst="rect">
            <a:avLst/>
          </a:prstGeom>
        </p:spPr>
        <p:txBody>
          <a:bodyPr/>
          <a:lstStyle/>
          <a:p>
            <a:pPr marL="0" indent="0" algn="ctr" defTabSz="365759">
              <a:spcBef>
                <a:spcPts val="0"/>
              </a:spcBef>
              <a:buSzTx/>
              <a:buNone/>
              <a:defRPr sz="1100"/>
            </a:pPr>
          </a:p>
        </p:txBody>
      </p:sp>
      <p:sp>
        <p:nvSpPr>
          <p:cNvPr id="31" name="DEPT OF PROSTHODONTICS…"/>
          <p:cNvSpPr txBox="1"/>
          <p:nvPr/>
        </p:nvSpPr>
        <p:spPr>
          <a:xfrm>
            <a:off x="1752600" y="4428304"/>
            <a:ext cx="6066383" cy="2109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algn="ctr">
              <a:spcBef>
                <a:spcPts val="600"/>
              </a:spcBef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t>DEPT OF PROSTHODONTICS </a:t>
            </a:r>
          </a:p>
          <a:p>
            <a:pPr algn="ctr">
              <a:spcBef>
                <a:spcPts val="6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PRESENTED BY RUCHA KASHYAP</a:t>
            </a:r>
          </a:p>
        </p:txBody>
      </p:sp>
      <p:sp>
        <p:nvSpPr>
          <p:cNvPr id="32" name="Rungta College of Dental Sciences and Research"/>
          <p:cNvSpPr txBox="1"/>
          <p:nvPr/>
        </p:nvSpPr>
        <p:spPr>
          <a:xfrm>
            <a:off x="-1528802" y="209539"/>
            <a:ext cx="11943995" cy="487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600"/>
              </a:spcBef>
              <a:defRPr sz="3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   Rungta College of Dental Sciences and Research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n intra-oral radiographic examination reveals: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200" u="sng"/>
            </a:lvl1pPr>
          </a:lstStyle>
          <a:p>
            <a:pPr/>
            <a:r>
              <a:t>An intra-oral radiographic examination reveals:</a:t>
            </a:r>
          </a:p>
        </p:txBody>
      </p:sp>
      <p:sp>
        <p:nvSpPr>
          <p:cNvPr id="62" name="Remaining bone support…"/>
          <p:cNvSpPr txBox="1"/>
          <p:nvPr>
            <p:ph type="body" idx="4294967295"/>
          </p:nvPr>
        </p:nvSpPr>
        <p:spPr>
          <a:xfrm>
            <a:off x="228600" y="1981200"/>
            <a:ext cx="7086600" cy="4495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500"/>
              </a:spcBef>
              <a:buChar char="•"/>
              <a:defRPr sz="2400"/>
            </a:pPr>
            <a:r>
              <a:t>Remaining bone support</a:t>
            </a:r>
          </a:p>
          <a:p>
            <a:pPr>
              <a:lnSpc>
                <a:spcPct val="110000"/>
              </a:lnSpc>
              <a:buChar char="•"/>
              <a:defRPr sz="2400"/>
            </a:pPr>
          </a:p>
          <a:p>
            <a:pPr>
              <a:lnSpc>
                <a:spcPct val="110000"/>
              </a:lnSpc>
              <a:spcBef>
                <a:spcPts val="500"/>
              </a:spcBef>
              <a:buChar char="•"/>
              <a:defRPr sz="2400"/>
            </a:pPr>
            <a:r>
              <a:t>Root number &amp; morphology (short, long, slender, broad, bifurcated, fused, dilacerated etc.) &amp; root proximity</a:t>
            </a:r>
          </a:p>
          <a:p>
            <a:pPr>
              <a:lnSpc>
                <a:spcPct val="110000"/>
              </a:lnSpc>
              <a:buChar char="•"/>
              <a:defRPr sz="2400"/>
            </a:pPr>
          </a:p>
          <a:p>
            <a:pPr>
              <a:lnSpc>
                <a:spcPct val="110000"/>
              </a:lnSpc>
              <a:spcBef>
                <a:spcPts val="500"/>
              </a:spcBef>
              <a:buChar char="•"/>
              <a:defRPr sz="2400"/>
            </a:pPr>
            <a:r>
              <a:t>Quality of supporting bone, trabecular patterns &amp; reactions to functional changes</a:t>
            </a:r>
          </a:p>
        </p:txBody>
      </p:sp>
      <p:pic>
        <p:nvPicPr>
          <p:cNvPr id="63" name="C:\Documents and Settings\anuj\Desktop\Dr. B.K. Motwani\DSCN5120.JPG" descr="C:\Documents and Settings\anuj\Desktop\Dr. B.K. Motwani\DSCN51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34200" y="914400"/>
            <a:ext cx="1885950" cy="2514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6" name="Pulpal morphology &amp; previous endodontic treatment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•"/>
              <a:defRPr sz="2800"/>
            </a:pPr>
            <a:r>
              <a:t>Pulpal morphology &amp; previous endodontic treatment</a:t>
            </a:r>
          </a:p>
          <a:p>
            <a:pPr>
              <a:buChar char="•"/>
              <a:defRPr sz="2800"/>
            </a:pPr>
          </a:p>
          <a:p>
            <a:pPr>
              <a:spcBef>
                <a:spcPts val="600"/>
              </a:spcBef>
              <a:buChar char="•"/>
              <a:defRPr sz="2800"/>
            </a:pPr>
            <a:r>
              <a:t>Presence of apical disease, root resorption</a:t>
            </a:r>
          </a:p>
          <a:p>
            <a:pPr>
              <a:buChar char="•"/>
              <a:defRPr sz="2800"/>
            </a:pPr>
          </a:p>
          <a:p>
            <a:pPr>
              <a:spcBef>
                <a:spcPts val="600"/>
              </a:spcBef>
              <a:buChar char="•"/>
              <a:defRPr sz="2800"/>
            </a:pPr>
            <a:r>
              <a:t>Retained root fragments, radiolucent areas, calcifications, foreign bodies or impacted teeth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Definitive Diagnosis"/>
          <p:cNvSpPr txBox="1"/>
          <p:nvPr>
            <p:ph type="title" idx="4294967295"/>
          </p:nvPr>
        </p:nvSpPr>
        <p:spPr>
          <a:xfrm>
            <a:off x="533400" y="380998"/>
            <a:ext cx="6858000" cy="1143004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Definitive Diagnosis</a:t>
            </a:r>
          </a:p>
        </p:txBody>
      </p:sp>
      <p:sp>
        <p:nvSpPr>
          <p:cNvPr id="69" name="After a careful review of all available information, a definitive diagnosis is made…"/>
          <p:cNvSpPr txBox="1"/>
          <p:nvPr>
            <p:ph type="body" idx="4294967295"/>
          </p:nvPr>
        </p:nvSpPr>
        <p:spPr>
          <a:xfrm>
            <a:off x="0" y="1447800"/>
            <a:ext cx="8915400" cy="4495800"/>
          </a:xfrm>
          <a:prstGeom prst="rect">
            <a:avLst/>
          </a:prstGeom>
        </p:spPr>
        <p:txBody>
          <a:bodyPr/>
          <a:lstStyle/>
          <a:p>
            <a:pPr marL="273050" indent="-273050">
              <a:lnSpc>
                <a:spcPct val="140000"/>
              </a:lnSpc>
              <a:spcBef>
                <a:spcPts val="500"/>
              </a:spcBef>
              <a:buClr>
                <a:schemeClr val="accent3"/>
              </a:buClr>
              <a:buFontTx/>
              <a:buChar char="●"/>
              <a:defRPr sz="2200"/>
            </a:pPr>
            <a:r>
              <a:t>After a careful review of all available information, a definitive diagnosis is made</a:t>
            </a:r>
          </a:p>
          <a:p>
            <a:pPr marL="273050" indent="-273050">
              <a:lnSpc>
                <a:spcPct val="140000"/>
              </a:lnSpc>
              <a:spcBef>
                <a:spcPts val="500"/>
              </a:spcBef>
              <a:buClr>
                <a:schemeClr val="accent3"/>
              </a:buClr>
              <a:buFontTx/>
              <a:buChar char="●"/>
              <a:defRPr sz="2200"/>
            </a:pPr>
            <a:r>
              <a:t>Dental diagnosis commonly includes:</a:t>
            </a:r>
          </a:p>
          <a:p>
            <a:pPr marL="273050" indent="-273050">
              <a:lnSpc>
                <a:spcPct val="140000"/>
              </a:lnSpc>
              <a:spcBef>
                <a:spcPts val="500"/>
              </a:spcBef>
              <a:buClr>
                <a:schemeClr val="accent3"/>
              </a:buClr>
              <a:buFont typeface="Calibri"/>
              <a:buChar char="✓"/>
              <a:defRPr sz="2200"/>
            </a:pPr>
            <a:r>
              <a:t>   Determination of the periodontal health</a:t>
            </a:r>
          </a:p>
          <a:p>
            <a:pPr marL="273050" indent="-273050">
              <a:lnSpc>
                <a:spcPct val="140000"/>
              </a:lnSpc>
              <a:spcBef>
                <a:spcPts val="500"/>
              </a:spcBef>
              <a:buClr>
                <a:schemeClr val="accent3"/>
              </a:buClr>
              <a:buFont typeface="Calibri"/>
              <a:buChar char="✓"/>
              <a:defRPr sz="2200"/>
            </a:pPr>
            <a:r>
              <a:t>   Occlusal relationships</a:t>
            </a:r>
          </a:p>
          <a:p>
            <a:pPr marL="273050" indent="-273050">
              <a:lnSpc>
                <a:spcPct val="140000"/>
              </a:lnSpc>
              <a:spcBef>
                <a:spcPts val="500"/>
              </a:spcBef>
              <a:buClr>
                <a:schemeClr val="accent3"/>
              </a:buClr>
              <a:buFont typeface="Calibri"/>
              <a:buChar char="✓"/>
              <a:defRPr sz="2200"/>
            </a:pPr>
            <a:r>
              <a:t>   TMJ function</a:t>
            </a:r>
          </a:p>
          <a:p>
            <a:pPr marL="273050" indent="-273050">
              <a:lnSpc>
                <a:spcPct val="140000"/>
              </a:lnSpc>
              <a:spcBef>
                <a:spcPts val="500"/>
              </a:spcBef>
              <a:buClr>
                <a:schemeClr val="accent3"/>
              </a:buClr>
              <a:buFont typeface="Calibri"/>
              <a:buChar char="✓"/>
              <a:defRPr sz="2200"/>
            </a:pPr>
            <a:r>
              <a:t>   Conditions of edentulous areas</a:t>
            </a:r>
          </a:p>
          <a:p>
            <a:pPr marL="273050" indent="-273050">
              <a:lnSpc>
                <a:spcPct val="140000"/>
              </a:lnSpc>
              <a:spcBef>
                <a:spcPts val="500"/>
              </a:spcBef>
              <a:buClr>
                <a:schemeClr val="accent3"/>
              </a:buClr>
              <a:buFont typeface="Calibri"/>
              <a:buChar char="✓"/>
              <a:defRPr sz="2200"/>
            </a:pPr>
            <a:r>
              <a:t>   Anatomic abnormalities etc.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reatment Planning"/>
          <p:cNvSpPr txBox="1"/>
          <p:nvPr>
            <p:ph type="title" idx="4294967295"/>
          </p:nvPr>
        </p:nvSpPr>
        <p:spPr>
          <a:xfrm>
            <a:off x="381000" y="-2"/>
            <a:ext cx="8229600" cy="1143004"/>
          </a:xfrm>
          <a:prstGeom prst="rect">
            <a:avLst/>
          </a:prstGeom>
        </p:spPr>
        <p:txBody>
          <a:bodyPr/>
          <a:lstStyle/>
          <a:p>
            <a:pPr/>
            <a:r>
              <a:t>Treatment Planning</a:t>
            </a:r>
          </a:p>
        </p:txBody>
      </p:sp>
      <p:sp>
        <p:nvSpPr>
          <p:cNvPr id="72" name="Consideration’s in treatment planning:…"/>
          <p:cNvSpPr txBox="1"/>
          <p:nvPr>
            <p:ph type="body" idx="4294967295"/>
          </p:nvPr>
        </p:nvSpPr>
        <p:spPr>
          <a:xfrm>
            <a:off x="228600" y="1371600"/>
            <a:ext cx="8915400" cy="4495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•"/>
              <a:defRPr sz="2800"/>
            </a:pPr>
            <a:r>
              <a:t>Consideration’s in treatment planning:</a:t>
            </a:r>
          </a:p>
          <a:p>
            <a:pPr>
              <a:spcBef>
                <a:spcPts val="600"/>
              </a:spcBef>
              <a:buSzTx/>
              <a:buNone/>
              <a:defRPr sz="2800"/>
            </a:pPr>
          </a:p>
          <a:p>
            <a:pPr>
              <a:lnSpc>
                <a:spcPct val="150000"/>
              </a:lnSpc>
              <a:spcBef>
                <a:spcPts val="600"/>
              </a:spcBef>
              <a:buSzTx/>
              <a:buNone/>
              <a:defRPr sz="2800"/>
            </a:pPr>
            <a:r>
              <a:t>1. </a:t>
            </a:r>
            <a:r>
              <a:rPr sz="2400"/>
              <a:t>Patient’s desires, expectations &amp; needs</a:t>
            </a:r>
          </a:p>
          <a:p>
            <a:pPr>
              <a:lnSpc>
                <a:spcPct val="150000"/>
              </a:lnSpc>
              <a:spcBef>
                <a:spcPts val="500"/>
              </a:spcBef>
              <a:buSzTx/>
              <a:buNone/>
              <a:defRPr sz="2400"/>
            </a:pPr>
            <a:r>
              <a:t>2. Systemic &amp; emotional health 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Calibri"/>
              <a:buChar char="➢"/>
              <a:defRPr sz="2400"/>
            </a:pPr>
            <a:r>
              <a:t>Elderly or debilitated patient’s, unable to tolerate long appointments of FPD treatment may better served with more conservative care i.e. removable prosthesis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cclusion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Occlusion</a:t>
            </a:r>
          </a:p>
        </p:txBody>
      </p:sp>
      <p:sp>
        <p:nvSpPr>
          <p:cNvPr id="75" name="Every fixed restoration affects occlusion.…"/>
          <p:cNvSpPr txBox="1"/>
          <p:nvPr>
            <p:ph type="body" idx="4294967295"/>
          </p:nvPr>
        </p:nvSpPr>
        <p:spPr>
          <a:xfrm>
            <a:off x="533400" y="1752600"/>
            <a:ext cx="8839200" cy="4495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Char char="•"/>
              <a:defRPr sz="2400"/>
            </a:pPr>
            <a:r>
              <a:t>Every fixed restoration affects occlusion.</a:t>
            </a:r>
          </a:p>
          <a:p>
            <a:pPr>
              <a:spcBef>
                <a:spcPts val="500"/>
              </a:spcBef>
              <a:buSzTx/>
              <a:buNone/>
              <a:defRPr sz="2400"/>
            </a:pPr>
            <a:r>
              <a:t>   Our aim should be ‘ Do not harm’ when restoring occlusal surfaces of teeth</a:t>
            </a:r>
          </a:p>
          <a:p>
            <a:pPr>
              <a:buSzTx/>
              <a:buNone/>
              <a:defRPr sz="2400"/>
            </a:pPr>
          </a:p>
          <a:p>
            <a:pPr>
              <a:buSzTx/>
              <a:buNone/>
            </a:pPr>
            <a:r>
              <a:t>	</a:t>
            </a:r>
          </a:p>
        </p:txBody>
      </p:sp>
      <p:pic>
        <p:nvPicPr>
          <p:cNvPr id="76" name="H:\WALS\Clip arts-dentist\clip\HM00255_.wmf" descr="H:\WALS\Clip arts-dentist\clip\HM00255_.wm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9400" y="3581400"/>
            <a:ext cx="3251200" cy="304165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Oval"/>
          <p:cNvSpPr/>
          <p:nvPr/>
        </p:nvSpPr>
        <p:spPr>
          <a:xfrm>
            <a:off x="4724400" y="5486400"/>
            <a:ext cx="1676400" cy="9144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esthetics 053" descr="esthetics 05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3637" y="274636"/>
            <a:ext cx="1736727" cy="11430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0" name="Occlusal restoration with fixed prosthodontics should result in :…"/>
          <p:cNvSpPr txBox="1"/>
          <p:nvPr>
            <p:ph type="body" idx="4294967295"/>
          </p:nvPr>
        </p:nvSpPr>
        <p:spPr>
          <a:xfrm>
            <a:off x="152400" y="533400"/>
            <a:ext cx="8839200" cy="4495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SzTx/>
              <a:buNone/>
              <a:defRPr sz="2200"/>
            </a:pPr>
          </a:p>
          <a:p>
            <a:pPr>
              <a:lnSpc>
                <a:spcPct val="80000"/>
              </a:lnSpc>
              <a:buSzTx/>
              <a:buNone/>
              <a:defRPr sz="2200"/>
            </a:pPr>
          </a:p>
          <a:p>
            <a:pPr>
              <a:lnSpc>
                <a:spcPct val="80000"/>
              </a:lnSpc>
              <a:buSzTx/>
              <a:buNone/>
              <a:defRPr sz="2200"/>
            </a:pPr>
          </a:p>
          <a:p>
            <a:pPr>
              <a:lnSpc>
                <a:spcPct val="80000"/>
              </a:lnSpc>
              <a:spcBef>
                <a:spcPts val="500"/>
              </a:spcBef>
              <a:buChar char="•"/>
              <a:defRPr sz="2200"/>
            </a:pPr>
            <a:r>
              <a:t>   Occlusal restoration with fixed prosthodontics should result in :</a:t>
            </a:r>
          </a:p>
          <a:p>
            <a:pPr>
              <a:lnSpc>
                <a:spcPct val="80000"/>
              </a:lnSpc>
              <a:spcBef>
                <a:spcPts val="500"/>
              </a:spcBef>
              <a:buSzTx/>
              <a:buNone/>
              <a:defRPr sz="2200"/>
            </a:pPr>
            <a:r>
              <a:t> </a:t>
            </a:r>
          </a:p>
          <a:p>
            <a:pPr>
              <a:lnSpc>
                <a:spcPct val="130000"/>
              </a:lnSpc>
              <a:spcBef>
                <a:spcPts val="500"/>
              </a:spcBef>
              <a:buFont typeface="Times New Roman"/>
              <a:buChar char="➢"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Simultaneous equalized contact of all teeth (ant &amp; post)	 in maximum intercuspation (centric occlusion) at a physiologic vertical dimension of occlusion</a:t>
            </a:r>
          </a:p>
          <a:p>
            <a:pPr>
              <a:lnSpc>
                <a:spcPct val="130000"/>
              </a:lnSpc>
              <a:buFont typeface="Times New Roman"/>
              <a:buChar char="➢"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lnSpc>
                <a:spcPct val="130000"/>
              </a:lnSpc>
              <a:spcBef>
                <a:spcPts val="500"/>
              </a:spcBef>
              <a:buFont typeface="Times New Roman"/>
              <a:buChar char="➢"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A physiologic plane of occlusio</a:t>
            </a:r>
            <a:r>
              <a:rPr sz="1700">
                <a:latin typeface="Calibri"/>
                <a:ea typeface="Calibri"/>
                <a:cs typeface="Calibri"/>
                <a:sym typeface="Calibri"/>
              </a:rPr>
              <a:t>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Esthetics"/>
          <p:cNvSpPr txBox="1"/>
          <p:nvPr>
            <p:ph type="title" idx="4294967295"/>
          </p:nvPr>
        </p:nvSpPr>
        <p:spPr>
          <a:xfrm>
            <a:off x="381000" y="304798"/>
            <a:ext cx="6858000" cy="1143004"/>
          </a:xfrm>
          <a:prstGeom prst="rect">
            <a:avLst/>
          </a:prstGeom>
        </p:spPr>
        <p:txBody>
          <a:bodyPr/>
          <a:lstStyle/>
          <a:p>
            <a:pPr/>
            <a:r>
              <a:t>Esthetics</a:t>
            </a:r>
          </a:p>
        </p:txBody>
      </p:sp>
      <p:sp>
        <p:nvSpPr>
          <p:cNvPr id="83" name="Patient’s concern with esthetics should not be underestimated…"/>
          <p:cNvSpPr txBox="1"/>
          <p:nvPr>
            <p:ph type="body" idx="4294967295"/>
          </p:nvPr>
        </p:nvSpPr>
        <p:spPr>
          <a:xfrm>
            <a:off x="228600" y="1752600"/>
            <a:ext cx="6400800" cy="4495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500"/>
              </a:spcBef>
              <a:buChar char="•"/>
              <a:defRPr sz="2400"/>
            </a:pPr>
            <a:r>
              <a:t>Patient’s concern with esthetics should not be underestimated</a:t>
            </a:r>
          </a:p>
          <a:p>
            <a:pPr>
              <a:lnSpc>
                <a:spcPct val="110000"/>
              </a:lnSpc>
              <a:buChar char="•"/>
              <a:defRPr sz="2400"/>
            </a:pPr>
          </a:p>
          <a:p>
            <a:pPr>
              <a:lnSpc>
                <a:spcPct val="110000"/>
              </a:lnSpc>
              <a:spcBef>
                <a:spcPts val="500"/>
              </a:spcBef>
              <a:buChar char="•"/>
              <a:defRPr sz="2400"/>
            </a:pPr>
            <a:r>
              <a:t>Every effort should be made to produce an esthetic result without compromising functional requirements </a:t>
            </a:r>
          </a:p>
          <a:p>
            <a:pPr>
              <a:lnSpc>
                <a:spcPct val="110000"/>
              </a:lnSpc>
              <a:buChar char="•"/>
              <a:defRPr sz="2400"/>
            </a:pPr>
          </a:p>
          <a:p>
            <a:pPr>
              <a:lnSpc>
                <a:spcPct val="110000"/>
              </a:lnSpc>
              <a:spcBef>
                <a:spcPts val="500"/>
              </a:spcBef>
              <a:buChar char="•"/>
              <a:defRPr sz="2400"/>
            </a:pPr>
            <a:r>
              <a:t>Porcelain has excellent esthetic potential.</a:t>
            </a:r>
          </a:p>
        </p:txBody>
      </p:sp>
      <p:pic>
        <p:nvPicPr>
          <p:cNvPr id="84" name="esthetics 004" descr="esthetics 00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381000"/>
            <a:ext cx="2332039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Endodontic Considerations"/>
          <p:cNvSpPr txBox="1"/>
          <p:nvPr>
            <p:ph type="title" idx="4294967295"/>
          </p:nvPr>
        </p:nvSpPr>
        <p:spPr>
          <a:xfrm>
            <a:off x="0" y="304798"/>
            <a:ext cx="7772400" cy="1143004"/>
          </a:xfrm>
          <a:prstGeom prst="rect">
            <a:avLst/>
          </a:prstGeom>
        </p:spPr>
        <p:txBody>
          <a:bodyPr/>
          <a:lstStyle>
            <a:lvl1pPr>
              <a:defRPr sz="4000" u="sng"/>
            </a:lvl1pPr>
          </a:lstStyle>
          <a:p>
            <a:pPr/>
            <a:r>
              <a:t>Endodontic Considerations</a:t>
            </a:r>
          </a:p>
        </p:txBody>
      </p:sp>
      <p:sp>
        <p:nvSpPr>
          <p:cNvPr id="87" name="Endodontically treated teeth can successfully function as abutments to an FPD.…"/>
          <p:cNvSpPr txBox="1"/>
          <p:nvPr>
            <p:ph type="body" idx="4294967295"/>
          </p:nvPr>
        </p:nvSpPr>
        <p:spPr>
          <a:xfrm>
            <a:off x="457200" y="1600200"/>
            <a:ext cx="5943600" cy="4495800"/>
          </a:xfrm>
          <a:prstGeom prst="rect">
            <a:avLst/>
          </a:prstGeom>
        </p:spPr>
        <p:txBody>
          <a:bodyPr/>
          <a:lstStyle/>
          <a:p>
            <a:pPr marL="273050" indent="-273050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Char char="●"/>
              <a:defRPr sz="2400"/>
            </a:pPr>
            <a:r>
              <a:t>Endodontically treated teeth can successfully function as abutments to an FPD.</a:t>
            </a:r>
          </a:p>
          <a:p>
            <a:pPr marL="273050" indent="-273050">
              <a:lnSpc>
                <a:spcPct val="150000"/>
              </a:lnSpc>
              <a:buClr>
                <a:schemeClr val="accent3"/>
              </a:buClr>
              <a:buFontTx/>
              <a:buChar char="●"/>
              <a:defRPr sz="2400"/>
            </a:pPr>
          </a:p>
          <a:p>
            <a:pPr marL="273050" indent="-273050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Char char="●"/>
              <a:defRPr sz="2400"/>
            </a:pPr>
            <a:r>
              <a:t>However, a post and core is usually required as these teeth  are weakened  by the loss of supporting dentin</a:t>
            </a:r>
          </a:p>
        </p:txBody>
      </p:sp>
      <p:pic>
        <p:nvPicPr>
          <p:cNvPr id="88" name="C:\Documents and Settings\anuj\Desktop\Dr. B.K. Motwani\Scan0127.jpg" descr="C:\Documents and Settings\anuj\Desktop\Dr. B.K. Motwani\Scan01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34200" y="1752600"/>
            <a:ext cx="1747839" cy="2971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Abutment Selection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Abutment Selection</a:t>
            </a:r>
          </a:p>
        </p:txBody>
      </p:sp>
      <p:sp>
        <p:nvSpPr>
          <p:cNvPr id="91" name="Bone support: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Char char="•"/>
              <a:defRPr sz="2800"/>
            </a:pPr>
            <a:r>
              <a:t>Bone support: </a:t>
            </a:r>
          </a:p>
          <a:p>
            <a:pPr>
              <a:lnSpc>
                <a:spcPct val="80000"/>
              </a:lnSpc>
              <a:spcBef>
                <a:spcPts val="600"/>
              </a:spcBef>
              <a:buSzTx/>
              <a:buNone/>
              <a:defRPr sz="2800"/>
            </a:pPr>
            <a:r>
              <a:t>   </a:t>
            </a:r>
            <a:r>
              <a:rPr b="1" u="sng">
                <a:solidFill>
                  <a:srgbClr val="0000FF"/>
                </a:solidFill>
              </a:rPr>
              <a:t>Ante’s Law</a:t>
            </a:r>
            <a:r>
              <a:t>: Abutment teeth should have a combined pericemental area equal to or greater than the tooth/teeth to be replaced </a:t>
            </a:r>
          </a:p>
          <a:p>
            <a:pPr>
              <a:lnSpc>
                <a:spcPct val="80000"/>
              </a:lnSpc>
              <a:buSzTx/>
              <a:buNone/>
              <a:defRPr sz="2800"/>
            </a:pPr>
          </a:p>
          <a:p>
            <a:pPr>
              <a:lnSpc>
                <a:spcPct val="80000"/>
              </a:lnSpc>
              <a:spcBef>
                <a:spcPts val="600"/>
              </a:spcBef>
              <a:buSzTx/>
              <a:buNone/>
              <a:defRPr sz="2800"/>
            </a:pPr>
            <a:r>
              <a:t>   Other equally important parameters: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Calibri"/>
              <a:buChar char="➢"/>
              <a:defRPr sz="2800"/>
            </a:pPr>
            <a:r>
              <a:t>   Crown to root ratio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Calibri"/>
              <a:buChar char="➢"/>
              <a:defRPr sz="2800"/>
            </a:pPr>
            <a:r>
              <a:t>   Root morphology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Calibri"/>
              <a:buChar char="➢"/>
              <a:defRPr sz="2800"/>
            </a:pPr>
            <a:r>
              <a:t>   Occlusal conditions</a:t>
            </a:r>
          </a:p>
          <a:p>
            <a:pPr>
              <a:lnSpc>
                <a:spcPct val="80000"/>
              </a:lnSpc>
              <a:spcBef>
                <a:spcPts val="600"/>
              </a:spcBef>
              <a:buSzTx/>
              <a:buNone/>
              <a:defRPr sz="2800"/>
            </a:pPr>
            <a:r>
              <a:t>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rown-root ratio"/>
          <p:cNvSpPr txBox="1"/>
          <p:nvPr>
            <p:ph type="title" idx="4294967295"/>
          </p:nvPr>
        </p:nvSpPr>
        <p:spPr>
          <a:xfrm>
            <a:off x="609600" y="304798"/>
            <a:ext cx="6629400" cy="1143004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Crown-root ratio</a:t>
            </a:r>
          </a:p>
        </p:txBody>
      </p:sp>
      <p:sp>
        <p:nvSpPr>
          <p:cNvPr id="94" name="Favorable crown: root ratio is 1:1 .…"/>
          <p:cNvSpPr txBox="1"/>
          <p:nvPr>
            <p:ph type="body" idx="4294967295"/>
          </p:nvPr>
        </p:nvSpPr>
        <p:spPr>
          <a:xfrm>
            <a:off x="381000" y="1600200"/>
            <a:ext cx="8382000" cy="4495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Char char="•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Favorable crown: root ratio is 1:1 . </a:t>
            </a:r>
          </a:p>
          <a:p>
            <a:pPr>
              <a:spcBef>
                <a:spcPts val="500"/>
              </a:spcBef>
              <a:buChar char="•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Poorest prognosis: teeth with short, conical or blunted roots</a:t>
            </a:r>
          </a:p>
          <a:p>
            <a:pPr>
              <a:spcBef>
                <a:spcPts val="500"/>
              </a:spcBef>
              <a:buChar char="•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Best prognosis: Irregularly shaped roots or with divergent multiple roots</a:t>
            </a:r>
          </a:p>
        </p:txBody>
      </p:sp>
      <p:pic>
        <p:nvPicPr>
          <p:cNvPr id="95" name="C:\Documents and Settings\anuj\Desktop\Dr. B.K. Motwani\Latest patient photos\Anuj 1.jpg" descr="C:\Documents and Settings\anuj\Desktop\Dr. B.K. Motwani\Latest patient photos\Anuj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2800" y="3733800"/>
            <a:ext cx="4191000" cy="2697164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Line"/>
          <p:cNvSpPr/>
          <p:nvPr/>
        </p:nvSpPr>
        <p:spPr>
          <a:xfrm flipH="1">
            <a:off x="2667000" y="4953000"/>
            <a:ext cx="685800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7" name="Favorable…"/>
          <p:cNvSpPr txBox="1"/>
          <p:nvPr/>
        </p:nvSpPr>
        <p:spPr>
          <a:xfrm>
            <a:off x="724144" y="4572001"/>
            <a:ext cx="1844187" cy="64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2000" u="sng">
                <a:solidFill>
                  <a:srgbClr val="1F497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Favorable </a:t>
            </a:r>
          </a:p>
          <a:p>
            <a:pPr algn="ctr">
              <a:defRPr sz="2000" u="sng">
                <a:solidFill>
                  <a:srgbClr val="1F497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crown: root ratio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urpose Statement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Purpose Statement </a:t>
            </a:r>
          </a:p>
        </p:txBody>
      </p:sp>
      <p:sp>
        <p:nvSpPr>
          <p:cNvPr id="35" name="At the end of the class the students will be able to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</a:pPr>
            <a:r>
              <a:t>At the end of the class the students will be able to</a:t>
            </a:r>
          </a:p>
          <a:p>
            <a:pPr>
              <a:buFont typeface="Calibri"/>
              <a:buChar char="➢"/>
            </a:pPr>
            <a:r>
              <a:t> describe how to record case history, do intraoral examination and formulate a treatment plan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mprehensive planning-A comprehensive sequential approach to treatment planning is essential.…"/>
          <p:cNvSpPr txBox="1"/>
          <p:nvPr/>
        </p:nvSpPr>
        <p:spPr>
          <a:xfrm>
            <a:off x="304800" y="0"/>
            <a:ext cx="8458200" cy="507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200000"/>
              </a:lnSpc>
              <a:defRPr b="1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lnSpc>
                <a:spcPct val="200000"/>
              </a:lnSpc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lnSpc>
                <a:spcPct val="200000"/>
              </a:lnSpc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Comprehensive planning-A comprehensive sequential approach to treatment planning is essential.</a:t>
            </a:r>
            <a:endParaRPr b="1"/>
          </a:p>
          <a:p>
            <a:pPr>
              <a:lnSpc>
                <a:spcPct val="200000"/>
              </a:lnSpc>
              <a:defRPr b="1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lnSpc>
                <a:spcPct val="200000"/>
              </a:lnSpc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Prognosis-The dentist should propose a treatment plan that offers a favorable prognosis. The less disease present at the onset and the less complex the treatment, the more favorable the prognosis.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uccessful treatment is the result of a logical diagnosis and a rational sequence to the treatment plan.…"/>
          <p:cNvSpPr txBox="1"/>
          <p:nvPr/>
        </p:nvSpPr>
        <p:spPr>
          <a:xfrm>
            <a:off x="228600" y="554038"/>
            <a:ext cx="8915400" cy="4203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indent="90486" algn="ctr">
              <a:lnSpc>
                <a:spcPct val="150000"/>
              </a:lnSpc>
              <a:defRPr b="1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indent="90486" algn="ctr">
              <a:lnSpc>
                <a:spcPct val="150000"/>
              </a:lnSpc>
              <a:defRPr b="1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90486">
              <a:lnSpc>
                <a:spcPct val="150000"/>
              </a:lnSpc>
              <a:buSzPct val="100000"/>
              <a:buChar char="▪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Successful treatment is the result of a logical diagnosis and a rational sequence to the treatment plan. </a:t>
            </a:r>
          </a:p>
          <a:p>
            <a:pPr marL="90486">
              <a:lnSpc>
                <a:spcPct val="150000"/>
              </a:lnSpc>
              <a:buSzPct val="100000"/>
              <a:buChar char="▪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A comprehensive oral examination, distinct radiographs and well defined diagnostic casts are essential ingredients for diagnosis.</a:t>
            </a:r>
          </a:p>
          <a:p>
            <a:pPr marL="90486">
              <a:lnSpc>
                <a:spcPct val="150000"/>
              </a:lnSpc>
              <a:buSzPct val="100000"/>
              <a:buChar char="▪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 The approach to treatment planning should be meticulous, flexible and scholarly.</a:t>
            </a:r>
          </a:p>
        </p:txBody>
      </p:sp>
      <p:pic>
        <p:nvPicPr>
          <p:cNvPr id="10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2050" y="804862"/>
            <a:ext cx="4359275" cy="700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/>
          <p:nvPr>
            <p:ph type="title"/>
          </p:nvPr>
        </p:nvSpPr>
        <p:spPr>
          <a:xfrm>
            <a:off x="747712" y="217488"/>
            <a:ext cx="7766051" cy="13271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TAKE HOME MESSAGE</a:t>
            </a:r>
          </a:p>
        </p:txBody>
      </p:sp>
      <p:sp>
        <p:nvSpPr>
          <p:cNvPr id="105" name="Content Placeholder 2"/>
          <p:cNvSpPr txBox="1"/>
          <p:nvPr>
            <p:ph type="body" idx="1"/>
          </p:nvPr>
        </p:nvSpPr>
        <p:spPr>
          <a:xfrm>
            <a:off x="688975" y="1716088"/>
            <a:ext cx="7766050" cy="36957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clinicians who familiarize himself with precision attachments will add a new dimensions to his treatment options </a:t>
            </a:r>
          </a:p>
          <a:p>
            <a:pPr>
              <a:lnSpc>
                <a:spcPct val="150000"/>
              </a:lnSpc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Proper maintenance and care by the patient and regular follow up decides on the long term success of the attachment and prosthesis. </a:t>
            </a:r>
          </a:p>
        </p:txBody>
      </p:sp>
      <p:sp>
        <p:nvSpPr>
          <p:cNvPr id="106" name="Slide Number Placeholder 3"/>
          <p:cNvSpPr txBox="1"/>
          <p:nvPr>
            <p:ph type="sldNum" sz="quarter" idx="4294967295"/>
          </p:nvPr>
        </p:nvSpPr>
        <p:spPr>
          <a:xfrm>
            <a:off x="8428179" y="6414761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Bibliography"/>
          <p:cNvSpPr txBox="1"/>
          <p:nvPr/>
        </p:nvSpPr>
        <p:spPr>
          <a:xfrm>
            <a:off x="838200" y="274637"/>
            <a:ext cx="7239000" cy="653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>
                <a:solidFill>
                  <a:srgbClr val="800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Bibliography </a:t>
            </a:r>
          </a:p>
        </p:txBody>
      </p:sp>
      <p:sp>
        <p:nvSpPr>
          <p:cNvPr id="109" name="1. Rosenstiel R.F., Land M.F., Fujimoto J. : Contemporary fixed prosthodontics. 1st Ed., Mosby Publications, 1988. Pg 3-45…"/>
          <p:cNvSpPr txBox="1"/>
          <p:nvPr/>
        </p:nvSpPr>
        <p:spPr>
          <a:xfrm>
            <a:off x="381000" y="1600200"/>
            <a:ext cx="8153400" cy="301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indent="457200">
              <a:lnSpc>
                <a:spcPct val="150000"/>
              </a:lnSpc>
              <a:spcBef>
                <a:spcPts val="400"/>
              </a:spcBef>
              <a:defRPr sz="20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1. Rosenstiel R.F., Land M.F., Fujimoto J. : Contemporary fixed prosthodontics. 1</a:t>
            </a:r>
            <a:r>
              <a:rPr baseline="30000"/>
              <a:t>st</a:t>
            </a:r>
            <a:r>
              <a:t> Ed., Mosby Publications, 1988. Pg 3-45</a:t>
            </a:r>
          </a:p>
          <a:p>
            <a:pPr lvl="1" indent="457200">
              <a:lnSpc>
                <a:spcPct val="150000"/>
              </a:lnSpc>
              <a:spcBef>
                <a:spcPts val="400"/>
              </a:spcBef>
              <a:defRPr sz="20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2. Shillingburg H.T., Hobo S., Whisett L.D., Jacobi R., Brackett S.E. : Fundamentals of fixed prosthodontics, 3</a:t>
            </a:r>
            <a:r>
              <a:rPr baseline="30000"/>
              <a:t>rd</a:t>
            </a:r>
            <a:r>
              <a:t> Ed., Quintessence Publication, 1997.Pg 1-9 </a:t>
            </a:r>
          </a:p>
          <a:p>
            <a:pPr lvl="1" indent="457200">
              <a:lnSpc>
                <a:spcPct val="150000"/>
              </a:lnSpc>
              <a:spcBef>
                <a:spcPts val="400"/>
              </a:spcBef>
              <a:defRPr sz="20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3. Tylman S.D</a:t>
            </a:r>
            <a:r>
              <a:rPr b="1"/>
              <a:t>. </a:t>
            </a:r>
            <a:r>
              <a:t>Theory and Practice of Crown and Bridge Prosthodontics. Ed. V St. Louis 1965. C.V Mosby Company. Pg 1-23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"/>
          <p:cNvSpPr txBox="1"/>
          <p:nvPr>
            <p:ph type="title"/>
          </p:nvPr>
        </p:nvSpPr>
        <p:spPr>
          <a:xfrm>
            <a:off x="457200" y="92073"/>
            <a:ext cx="8229600" cy="1508128"/>
          </a:xfrm>
          <a:prstGeom prst="rect">
            <a:avLst/>
          </a:prstGeom>
        </p:spPr>
        <p:txBody>
          <a:bodyPr/>
          <a:lstStyle/>
          <a:p>
            <a:pPr/>
            <a:r>
              <a:t>QUESTIONS</a:t>
            </a:r>
          </a:p>
        </p:txBody>
      </p:sp>
      <p:sp>
        <p:nvSpPr>
          <p:cNvPr id="112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EVALUATION OF ABUTMENT TEETH</a:t>
            </a:r>
          </a:p>
          <a:p>
            <a:pPr/>
            <a:r>
              <a:t>DIAGNOSTIC CAST AND ITS IMPORTANCE IN FPD</a:t>
            </a:r>
          </a:p>
          <a:p>
            <a:pPr/>
            <a:r>
              <a:t>PIER ABUTMENT AND ITS SIGNIFICANCE</a:t>
            </a:r>
          </a:p>
          <a:p>
            <a:pPr/>
            <a:r>
              <a:t>DOUBLE ABUTMENT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5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hank you"/>
          <p:cNvSpPr txBox="1"/>
          <p:nvPr/>
        </p:nvSpPr>
        <p:spPr>
          <a:xfrm>
            <a:off x="1214437" y="1587"/>
            <a:ext cx="5168264" cy="1203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8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Thank you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EARNING OBJECTIVES"/>
          <p:cNvSpPr txBox="1"/>
          <p:nvPr>
            <p:ph type="title" idx="4294967295"/>
          </p:nvPr>
        </p:nvSpPr>
        <p:spPr>
          <a:xfrm>
            <a:off x="457200" y="0"/>
            <a:ext cx="8229600" cy="1371600"/>
          </a:xfrm>
          <a:prstGeom prst="rect">
            <a:avLst/>
          </a:prstGeom>
        </p:spPr>
        <p:txBody>
          <a:bodyPr/>
          <a:lstStyle/>
          <a:p>
            <a:pPr/>
            <a:r>
              <a:t>LEARNING OBJECTIVES</a:t>
            </a:r>
          </a:p>
        </p:txBody>
      </p:sp>
      <p:graphicFrame>
        <p:nvGraphicFramePr>
          <p:cNvPr id="38" name="Table"/>
          <p:cNvGraphicFramePr/>
          <p:nvPr/>
        </p:nvGraphicFramePr>
        <p:xfrm>
          <a:off x="838200" y="2514600"/>
          <a:ext cx="7543800" cy="384016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803275"/>
                <a:gridCol w="2566987"/>
                <a:gridCol w="1123950"/>
                <a:gridCol w="1042987"/>
                <a:gridCol w="1123950"/>
                <a:gridCol w="882650"/>
              </a:tblGrid>
              <a:tr h="7493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Sr No.</a:t>
                      </a:r>
                    </a:p>
                  </a:txBody>
                  <a:tcPr marL="45720" marR="45720" marT="45720" marB="4572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Learning objectives</a:t>
                      </a:r>
                    </a:p>
                  </a:txBody>
                  <a:tcPr marL="45720" marR="45720" marT="45720" marB="4572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Domain </a:t>
                      </a:r>
                    </a:p>
                  </a:txBody>
                  <a:tcPr marL="45720" marR="45720" marT="45720" marB="4572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Level </a:t>
                      </a:r>
                    </a:p>
                  </a:txBody>
                  <a:tcPr marL="45720" marR="45720" marT="45720" marB="4572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criteria</a:t>
                      </a:r>
                    </a:p>
                  </a:txBody>
                  <a:tcPr marL="45720" marR="45720" marT="45720" marB="4572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condition</a:t>
                      </a:r>
                    </a:p>
                  </a:txBody>
                  <a:tcPr marL="45720" marR="45720" marT="45720" marB="4572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12176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Helvetica"/>
                        </a:rPr>
                        <a:t>1. </a:t>
                      </a:r>
                    </a:p>
                  </a:txBody>
                  <a:tcPr marL="45720" marR="45720" marT="45720" marB="4572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Helvetica"/>
                        </a:rPr>
                        <a:t>Describe how to do general oral assessment, examination of teeth. </a:t>
                      </a:r>
                    </a:p>
                  </a:txBody>
                  <a:tcPr marL="45720" marR="45720" marT="45720" marB="4572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Helvetica"/>
                        </a:rPr>
                        <a:t>Cognitive </a:t>
                      </a:r>
                    </a:p>
                  </a:txBody>
                  <a:tcPr marL="45720" marR="45720" marT="45720" marB="4572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Helvetica"/>
                        </a:rPr>
                        <a:t>Must know</a:t>
                      </a:r>
                    </a:p>
                  </a:txBody>
                  <a:tcPr marL="45720" marR="45720" marT="45720" marB="4572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Helvetica"/>
                        </a:rPr>
                        <a:t>All </a:t>
                      </a:r>
                    </a:p>
                  </a:txBody>
                  <a:tcPr marL="45720" marR="45720" marT="45720" marB="4572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0D8E8"/>
                    </a:solidFill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Helvetica"/>
                        </a:rPr>
                        <a:t>2.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Helvetica"/>
                        </a:rPr>
                        <a:t>To learn to do occlusal and periodontal examination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Helvetica"/>
                        </a:rPr>
                        <a:t>Cognitive 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Helvetica"/>
                        </a:rPr>
                        <a:t>Must know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Helvetica"/>
                        </a:rPr>
                        <a:t>All 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E9EDF4"/>
                    </a:solidFill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Helvetica"/>
                        </a:rPr>
                        <a:t>3.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Helvetica"/>
                        </a:rPr>
                        <a:t>Discuss how to formulate treatment plan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Helvetica"/>
                        </a:rPr>
                        <a:t>cognitive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Helvetica"/>
                        </a:rPr>
                        <a:t>Must know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9" name="At the end of the class students should be able to"/>
          <p:cNvSpPr txBox="1"/>
          <p:nvPr/>
        </p:nvSpPr>
        <p:spPr>
          <a:xfrm>
            <a:off x="1447800" y="1371600"/>
            <a:ext cx="7239000" cy="1013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At the end of the class students should be able 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CONTENTS</a:t>
            </a:r>
          </a:p>
        </p:txBody>
      </p:sp>
      <p:sp>
        <p:nvSpPr>
          <p:cNvPr id="42" name="Intra oral examination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Char char="•"/>
              <a:defRPr sz="3000"/>
            </a:pPr>
            <a:r>
              <a:t>Intra oral examination</a:t>
            </a:r>
          </a:p>
          <a:p>
            <a:pPr>
              <a:lnSpc>
                <a:spcPct val="80000"/>
              </a:lnSpc>
              <a:buChar char="•"/>
              <a:defRPr sz="3000"/>
            </a:pPr>
            <a:r>
              <a:t>Importance of radiographs</a:t>
            </a:r>
          </a:p>
          <a:p>
            <a:pPr>
              <a:lnSpc>
                <a:spcPct val="80000"/>
              </a:lnSpc>
              <a:buChar char="•"/>
              <a:defRPr sz="3000"/>
            </a:pPr>
            <a:r>
              <a:t>Diagnosis</a:t>
            </a:r>
          </a:p>
          <a:p>
            <a:pPr>
              <a:lnSpc>
                <a:spcPct val="80000"/>
              </a:lnSpc>
              <a:buChar char="•"/>
              <a:defRPr sz="3000"/>
            </a:pPr>
            <a:r>
              <a:t>Occlusion</a:t>
            </a:r>
          </a:p>
          <a:p>
            <a:pPr>
              <a:lnSpc>
                <a:spcPct val="80000"/>
              </a:lnSpc>
              <a:buChar char="•"/>
              <a:defRPr sz="3000"/>
            </a:pPr>
            <a:r>
              <a:t>Esthetics</a:t>
            </a:r>
          </a:p>
          <a:p>
            <a:pPr>
              <a:lnSpc>
                <a:spcPct val="80000"/>
              </a:lnSpc>
              <a:buChar char="•"/>
              <a:defRPr sz="3000"/>
            </a:pPr>
            <a:r>
              <a:t>Treatment planning</a:t>
            </a:r>
          </a:p>
          <a:p>
            <a:pPr>
              <a:lnSpc>
                <a:spcPct val="80000"/>
              </a:lnSpc>
              <a:buChar char="•"/>
              <a:defRPr sz="3000"/>
            </a:pPr>
            <a:r>
              <a:t>Abutment selection</a:t>
            </a:r>
          </a:p>
          <a:p>
            <a:pPr>
              <a:lnSpc>
                <a:spcPct val="80000"/>
              </a:lnSpc>
              <a:buChar char="•"/>
              <a:defRPr sz="3000"/>
            </a:pPr>
            <a:r>
              <a:t>Endodontic consideration</a:t>
            </a:r>
          </a:p>
          <a:p>
            <a:pPr>
              <a:lnSpc>
                <a:spcPct val="80000"/>
              </a:lnSpc>
              <a:buChar char="•"/>
              <a:defRPr sz="3000"/>
            </a:pPr>
            <a:r>
              <a:t>Summary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ral Examination"/>
          <p:cNvSpPr txBox="1"/>
          <p:nvPr>
            <p:ph type="title" idx="4294967295"/>
          </p:nvPr>
        </p:nvSpPr>
        <p:spPr>
          <a:xfrm>
            <a:off x="457200" y="-2"/>
            <a:ext cx="8229600" cy="1143004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Oral Examination</a:t>
            </a:r>
          </a:p>
        </p:txBody>
      </p:sp>
      <p:sp>
        <p:nvSpPr>
          <p:cNvPr id="45" name="General oral assessment:…"/>
          <p:cNvSpPr txBox="1"/>
          <p:nvPr>
            <p:ph type="body" idx="4294967295"/>
          </p:nvPr>
        </p:nvSpPr>
        <p:spPr>
          <a:xfrm>
            <a:off x="228600" y="533400"/>
            <a:ext cx="8229600" cy="4495800"/>
          </a:xfrm>
          <a:prstGeom prst="rect">
            <a:avLst/>
          </a:prstGeom>
        </p:spPr>
        <p:txBody>
          <a:bodyPr/>
          <a:lstStyle/>
          <a:p>
            <a:pPr marL="273050" indent="-273050">
              <a:lnSpc>
                <a:spcPct val="80000"/>
              </a:lnSpc>
              <a:buClr>
                <a:schemeClr val="accent3"/>
              </a:buClr>
              <a:buFontTx/>
              <a:buChar char="●"/>
              <a:defRPr sz="2000"/>
            </a:pPr>
          </a:p>
          <a:p>
            <a:pPr marL="273050" indent="-273050">
              <a:lnSpc>
                <a:spcPct val="180000"/>
              </a:lnSpc>
              <a:spcBef>
                <a:spcPts val="500"/>
              </a:spcBef>
              <a:buSzTx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General oral assessment: </a:t>
            </a:r>
          </a:p>
          <a:p>
            <a:pPr marL="273050" indent="-273050">
              <a:lnSpc>
                <a:spcPct val="180000"/>
              </a:lnSpc>
              <a:spcBef>
                <a:spcPts val="500"/>
              </a:spcBef>
              <a:buClr>
                <a:schemeClr val="accent3"/>
              </a:buClr>
              <a:buFontTx/>
              <a:buChar char="●"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Evaluation of :-	 </a:t>
            </a:r>
          </a:p>
          <a:p>
            <a:pPr lvl="1" marL="639762" indent="-246061">
              <a:lnSpc>
                <a:spcPct val="180000"/>
              </a:lnSpc>
              <a:spcBef>
                <a:spcPts val="0"/>
              </a:spcBef>
              <a:buFont typeface="Times New Roman"/>
              <a:buChar char="✓"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Oral Hygiene</a:t>
            </a:r>
          </a:p>
          <a:p>
            <a:pPr lvl="1" marL="639762" indent="-246061">
              <a:lnSpc>
                <a:spcPct val="180000"/>
              </a:lnSpc>
              <a:spcBef>
                <a:spcPts val="0"/>
              </a:spcBef>
              <a:buFont typeface="Times New Roman"/>
              <a:buChar char="✓"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Overall caries activity</a:t>
            </a:r>
          </a:p>
          <a:p>
            <a:pPr lvl="1" marL="639762" indent="-246061">
              <a:lnSpc>
                <a:spcPct val="180000"/>
              </a:lnSpc>
              <a:spcBef>
                <a:spcPts val="0"/>
              </a:spcBef>
              <a:buFont typeface="Times New Roman"/>
              <a:buChar char="✓"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General periodontal status &amp;</a:t>
            </a:r>
          </a:p>
          <a:p>
            <a:pPr lvl="1" marL="639762" indent="-246061">
              <a:lnSpc>
                <a:spcPct val="180000"/>
              </a:lnSpc>
              <a:spcBef>
                <a:spcPts val="0"/>
              </a:spcBef>
              <a:buFont typeface="Times New Roman"/>
              <a:buChar char="✓"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Type of saliva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xamination of teeth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Examination of teeth</a:t>
            </a:r>
          </a:p>
        </p:txBody>
      </p:sp>
      <p:sp>
        <p:nvSpPr>
          <p:cNvPr id="48" name="Each tooth is examined for: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273050" indent="-273050">
              <a:lnSpc>
                <a:spcPct val="140000"/>
              </a:lnSpc>
              <a:spcBef>
                <a:spcPts val="500"/>
              </a:spcBef>
              <a:buClr>
                <a:schemeClr val="accent3"/>
              </a:buClr>
              <a:buFontTx/>
              <a:buChar char="●"/>
              <a:defRPr sz="2200"/>
            </a:pPr>
            <a:r>
              <a:t>Each tooth is examined for:</a:t>
            </a:r>
          </a:p>
          <a:p>
            <a:pPr marL="273050" indent="-273050">
              <a:lnSpc>
                <a:spcPct val="140000"/>
              </a:lnSpc>
              <a:spcBef>
                <a:spcPts val="500"/>
              </a:spcBef>
              <a:buClr>
                <a:schemeClr val="accent3"/>
              </a:buClr>
              <a:buFont typeface="Calibri"/>
              <a:buChar char="✓"/>
              <a:defRPr sz="2200"/>
            </a:pPr>
            <a:r>
              <a:t>   Dental caries</a:t>
            </a:r>
          </a:p>
          <a:p>
            <a:pPr marL="273050" indent="-273050">
              <a:lnSpc>
                <a:spcPct val="140000"/>
              </a:lnSpc>
              <a:spcBef>
                <a:spcPts val="500"/>
              </a:spcBef>
              <a:buClr>
                <a:schemeClr val="accent3"/>
              </a:buClr>
              <a:buFont typeface="Calibri"/>
              <a:buChar char="✓"/>
              <a:defRPr sz="2200"/>
            </a:pPr>
            <a:r>
              <a:t>   Decalcification</a:t>
            </a:r>
          </a:p>
          <a:p>
            <a:pPr marL="273050" indent="-273050">
              <a:lnSpc>
                <a:spcPct val="140000"/>
              </a:lnSpc>
              <a:spcBef>
                <a:spcPts val="500"/>
              </a:spcBef>
              <a:buClr>
                <a:schemeClr val="accent3"/>
              </a:buClr>
              <a:buFont typeface="Calibri"/>
              <a:buChar char="✓"/>
              <a:defRPr sz="2200"/>
            </a:pPr>
            <a:r>
              <a:t>   Erosion</a:t>
            </a:r>
          </a:p>
          <a:p>
            <a:pPr marL="273050" indent="-273050">
              <a:lnSpc>
                <a:spcPct val="140000"/>
              </a:lnSpc>
              <a:spcBef>
                <a:spcPts val="500"/>
              </a:spcBef>
              <a:buClr>
                <a:schemeClr val="accent3"/>
              </a:buClr>
              <a:buFont typeface="Calibri"/>
              <a:buChar char="✓"/>
              <a:defRPr sz="2200"/>
            </a:pPr>
            <a:r>
              <a:t>   Abrasion</a:t>
            </a:r>
          </a:p>
          <a:p>
            <a:pPr marL="273050" indent="-273050">
              <a:lnSpc>
                <a:spcPct val="140000"/>
              </a:lnSpc>
              <a:spcBef>
                <a:spcPts val="500"/>
              </a:spcBef>
              <a:buClr>
                <a:schemeClr val="accent3"/>
              </a:buClr>
              <a:buFont typeface="Calibri"/>
              <a:buChar char="✓"/>
              <a:defRPr sz="2200"/>
            </a:pPr>
            <a:r>
              <a:t>   Occlusion  </a:t>
            </a:r>
          </a:p>
          <a:p>
            <a:pPr marL="273050" indent="-273050">
              <a:lnSpc>
                <a:spcPct val="140000"/>
              </a:lnSpc>
              <a:spcBef>
                <a:spcPts val="500"/>
              </a:spcBef>
              <a:buClr>
                <a:schemeClr val="accent3"/>
              </a:buClr>
              <a:buFont typeface="Calibri"/>
              <a:buChar char="✓"/>
              <a:defRPr sz="2200"/>
            </a:pPr>
            <a:r>
              <a:t>   Attrition</a:t>
            </a:r>
          </a:p>
          <a:p>
            <a:pPr marL="273050" indent="-273050">
              <a:lnSpc>
                <a:spcPct val="140000"/>
              </a:lnSpc>
              <a:spcBef>
                <a:spcPts val="500"/>
              </a:spcBef>
              <a:buClr>
                <a:schemeClr val="accent3"/>
              </a:buClr>
              <a:buFont typeface="Calibri"/>
              <a:buChar char="✓"/>
              <a:defRPr sz="2200"/>
            </a:pPr>
            <a:r>
              <a:t>   Hypersensitive exposed root surfaces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cclusal Examination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Occlusal Examination</a:t>
            </a:r>
          </a:p>
        </p:txBody>
      </p:sp>
      <p:sp>
        <p:nvSpPr>
          <p:cNvPr id="51" name="The following are also noted: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•"/>
              <a:defRPr sz="2800" u="sng">
                <a:solidFill>
                  <a:srgbClr val="0000FF"/>
                </a:solidFill>
              </a:defRPr>
            </a:pPr>
            <a:r>
              <a:t>The following are also noted</a:t>
            </a:r>
            <a:r>
              <a:rPr u="none">
                <a:solidFill>
                  <a:srgbClr val="000000"/>
                </a:solidFill>
              </a:rPr>
              <a:t>: 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Calibri"/>
              <a:buChar char="✓"/>
              <a:defRPr sz="2400"/>
            </a:pPr>
            <a:r>
              <a:t>   Vertical &amp; horizontal overlap of the anterior teeth 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Calibri"/>
              <a:buChar char="✓"/>
              <a:defRPr sz="2400"/>
            </a:pPr>
            <a:r>
              <a:t>   occlusal plane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Calibri"/>
              <a:buChar char="✓"/>
              <a:defRPr sz="2400"/>
            </a:pPr>
            <a:r>
              <a:t>   Vertical dimension of occlusion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Calibri"/>
              <a:buChar char="✓"/>
              <a:defRPr sz="2400"/>
            </a:pPr>
            <a:r>
              <a:t>   Any missing or supraerupted teeth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Calibri"/>
              <a:buChar char="✓"/>
              <a:defRPr sz="2400"/>
            </a:pPr>
            <a:r>
              <a:t>   Rotated teeth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Calibri"/>
              <a:buChar char="✓"/>
              <a:defRPr sz="2400"/>
            </a:pPr>
            <a:r>
              <a:t>   Any evidence of bruxism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eriodontal Examination"/>
          <p:cNvSpPr txBox="1"/>
          <p:nvPr>
            <p:ph type="title" idx="4294967295"/>
          </p:nvPr>
        </p:nvSpPr>
        <p:spPr>
          <a:xfrm>
            <a:off x="533400" y="380998"/>
            <a:ext cx="6781800" cy="1143004"/>
          </a:xfrm>
          <a:prstGeom prst="rect">
            <a:avLst/>
          </a:prstGeom>
        </p:spPr>
        <p:txBody>
          <a:bodyPr/>
          <a:lstStyle>
            <a:lvl1pPr>
              <a:defRPr sz="3600" u="sng"/>
            </a:lvl1pPr>
          </a:lstStyle>
          <a:p>
            <a:pPr/>
            <a:r>
              <a:t>Periodontal Examination</a:t>
            </a:r>
          </a:p>
        </p:txBody>
      </p:sp>
      <p:sp>
        <p:nvSpPr>
          <p:cNvPr id="54" name="Gingiva is observed for abnormalities in color, size, shape, consistency or texture, as well as areas of recession…"/>
          <p:cNvSpPr txBox="1"/>
          <p:nvPr>
            <p:ph type="body" idx="4294967295"/>
          </p:nvPr>
        </p:nvSpPr>
        <p:spPr>
          <a:xfrm>
            <a:off x="76198" y="2362200"/>
            <a:ext cx="8763004" cy="4495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ts val="500"/>
              </a:spcBef>
              <a:buChar char="•"/>
              <a:defRPr sz="2400"/>
            </a:pPr>
            <a:r>
              <a:t>Gingiva is observed for abnormalities in color, size, shape, consistency or texture, as well as areas of recession</a:t>
            </a:r>
          </a:p>
          <a:p>
            <a:pPr>
              <a:lnSpc>
                <a:spcPct val="150000"/>
              </a:lnSpc>
              <a:buChar char="•"/>
              <a:defRPr sz="2400"/>
            </a:pPr>
          </a:p>
          <a:p>
            <a:pPr>
              <a:lnSpc>
                <a:spcPct val="150000"/>
              </a:lnSpc>
              <a:spcBef>
                <a:spcPts val="500"/>
              </a:spcBef>
              <a:buChar char="•"/>
              <a:defRPr sz="2400"/>
            </a:pPr>
            <a:r>
              <a:t>The periodontal probe scrutinizes the periodontal pockets, furcation invasions &amp; mucogingival defects.</a:t>
            </a:r>
          </a:p>
          <a:p>
            <a:pPr>
              <a:lnSpc>
                <a:spcPct val="150000"/>
              </a:lnSpc>
              <a:buChar char="•"/>
              <a:defRPr sz="2400"/>
            </a:pPr>
          </a:p>
          <a:p>
            <a:pPr>
              <a:lnSpc>
                <a:spcPct val="150000"/>
              </a:lnSpc>
              <a:spcBef>
                <a:spcPts val="500"/>
              </a:spcBef>
              <a:buChar char="•"/>
              <a:defRPr sz="2400"/>
            </a:pPr>
            <a:r>
              <a:t>Mobility patterns of teeth are evaluated</a:t>
            </a:r>
          </a:p>
        </p:txBody>
      </p:sp>
      <p:pic>
        <p:nvPicPr>
          <p:cNvPr id="55" name="DSCN3895" descr="DSCN389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3200" y="152400"/>
            <a:ext cx="2438400" cy="2146300"/>
          </a:xfrm>
          <a:prstGeom prst="rect">
            <a:avLst/>
          </a:prstGeom>
          <a:ln w="28575">
            <a:solidFill>
              <a:srgbClr val="66FFCC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iagnostic Casts"/>
          <p:cNvSpPr txBox="1"/>
          <p:nvPr>
            <p:ph type="title" idx="4294967295"/>
          </p:nvPr>
        </p:nvSpPr>
        <p:spPr>
          <a:xfrm>
            <a:off x="914400" y="380998"/>
            <a:ext cx="6019800" cy="1143004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Diagnostic Casts</a:t>
            </a:r>
          </a:p>
        </p:txBody>
      </p:sp>
      <p:sp>
        <p:nvSpPr>
          <p:cNvPr id="58" name="They are used to evaluate:…"/>
          <p:cNvSpPr txBox="1"/>
          <p:nvPr>
            <p:ph type="body" idx="4294967295"/>
          </p:nvPr>
        </p:nvSpPr>
        <p:spPr>
          <a:xfrm>
            <a:off x="228600" y="1600200"/>
            <a:ext cx="8229600" cy="4495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Char char="•"/>
              <a:defRPr sz="2400">
                <a:solidFill>
                  <a:srgbClr val="0000FF"/>
                </a:solidFill>
              </a:defRPr>
            </a:pPr>
            <a:r>
              <a:t>They are used to evaluate</a:t>
            </a:r>
            <a:r>
              <a:rPr>
                <a:solidFill>
                  <a:srgbClr val="000000"/>
                </a:solidFill>
              </a:rPr>
              <a:t>: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Calibri"/>
              <a:buChar char="✓"/>
              <a:defRPr sz="2400"/>
            </a:pPr>
            <a:r>
              <a:t>    Soft tissue contours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Calibri"/>
              <a:buChar char="✓"/>
              <a:defRPr sz="2400"/>
            </a:pPr>
            <a:r>
              <a:t>    Vestibular morphology &amp; frenum attachments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Calibri"/>
              <a:buChar char="✓"/>
              <a:defRPr sz="2400"/>
            </a:pPr>
            <a:r>
              <a:t>    Bony contours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Calibri"/>
              <a:buChar char="✓"/>
              <a:defRPr sz="2400"/>
            </a:pPr>
            <a:r>
              <a:t>    Crown length &amp; morphology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Calibri"/>
              <a:buChar char="✓"/>
              <a:defRPr sz="2400"/>
            </a:pPr>
            <a:r>
              <a:t>    Tooth alignment &amp; path of insertion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Calibri"/>
              <a:buChar char="✓"/>
              <a:defRPr sz="2400"/>
            </a:pPr>
            <a:r>
              <a:t>    Available pontic space </a:t>
            </a:r>
          </a:p>
        </p:txBody>
      </p:sp>
      <p:pic>
        <p:nvPicPr>
          <p:cNvPr id="59" name="C:\My Documents\Img1790\Img0089.JPG" descr="C:\My Documents\Img1790\Img008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0112" y="96836"/>
            <a:ext cx="3041652" cy="22987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